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1" d="100"/>
          <a:sy n="51" d="100"/>
        </p:scale>
        <p:origin x="21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 i="0" u="none" strike="noStrike" baseline="0" dirty="0" err="1">
                <a:effectLst/>
              </a:rPr>
              <a:t>Giá</a:t>
            </a:r>
            <a:r>
              <a:rPr lang="en-US" sz="1000" b="1" i="0" u="none" strike="noStrike" baseline="0" dirty="0">
                <a:effectLst/>
              </a:rPr>
              <a:t> </a:t>
            </a:r>
            <a:r>
              <a:rPr lang="en-US" sz="1000" b="1" i="0" u="none" strike="noStrike" baseline="0" dirty="0" err="1">
                <a:effectLst/>
              </a:rPr>
              <a:t>trị</a:t>
            </a:r>
            <a:r>
              <a:rPr lang="en-US" sz="1000" b="1" i="0" u="none" strike="noStrike" baseline="0" dirty="0">
                <a:effectLst/>
              </a:rPr>
              <a:t> </a:t>
            </a:r>
            <a:r>
              <a:rPr lang="en-US" sz="1000" b="1" i="0" u="none" strike="noStrike" baseline="0" dirty="0" err="1">
                <a:effectLst/>
              </a:rPr>
              <a:t>phát</a:t>
            </a:r>
            <a:r>
              <a:rPr lang="en-US" sz="1000" b="1" i="0" u="none" strike="noStrike" baseline="0" dirty="0">
                <a:effectLst/>
              </a:rPr>
              <a:t> hành </a:t>
            </a:r>
            <a:r>
              <a:rPr lang="en-US" sz="1000" b="1" i="0" u="none" strike="noStrike" baseline="0" dirty="0" err="1">
                <a:effectLst/>
              </a:rPr>
              <a:t>trái</a:t>
            </a:r>
            <a:r>
              <a:rPr lang="en-US" sz="1000" b="1" i="0" u="none" strike="noStrike" baseline="0" dirty="0">
                <a:effectLst/>
              </a:rPr>
              <a:t> </a:t>
            </a:r>
            <a:r>
              <a:rPr lang="en-US" sz="1000" b="1" i="0" u="none" strike="noStrike" baseline="0" dirty="0" err="1">
                <a:effectLst/>
              </a:rPr>
              <a:t>phiếu</a:t>
            </a:r>
            <a:r>
              <a:rPr lang="en-US" sz="1000" b="1" i="0" u="none" strike="noStrike" baseline="0" dirty="0">
                <a:effectLst/>
              </a:rPr>
              <a:t> 2016 - 2020</a:t>
            </a:r>
            <a:endParaRPr lang="en-US" sz="1000" b="1" dirty="0"/>
          </a:p>
        </c:rich>
      </c:tx>
      <c:layout>
        <c:manualLayout>
          <c:xMode val="edge"/>
          <c:yMode val="edge"/>
          <c:x val="0.19137100022477641"/>
          <c:y val="4.44444444444444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>
        <c:manualLayout>
          <c:layoutTarget val="inner"/>
          <c:xMode val="edge"/>
          <c:yMode val="edge"/>
          <c:x val="0.1255073053483621"/>
          <c:y val="0.17777777777777778"/>
          <c:w val="0.78794361914472799"/>
          <c:h val="0.511385389326334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Phát hành riêng lẻ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Sheet1!$I$3:$I$7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Sheet1!$J$3:$J$7</c:f>
              <c:numCache>
                <c:formatCode>General</c:formatCode>
                <c:ptCount val="5"/>
                <c:pt idx="0">
                  <c:v>97</c:v>
                </c:pt>
                <c:pt idx="1">
                  <c:v>115</c:v>
                </c:pt>
                <c:pt idx="2">
                  <c:v>224</c:v>
                </c:pt>
                <c:pt idx="3">
                  <c:v>314</c:v>
                </c:pt>
                <c:pt idx="4">
                  <c:v>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6E-4042-96AB-D6C9E29C22FE}"/>
            </c:ext>
          </c:extLst>
        </c:ser>
        <c:ser>
          <c:idx val="1"/>
          <c:order val="1"/>
          <c:tx>
            <c:strRef>
              <c:f>Sheet1!$K$2</c:f>
              <c:strCache>
                <c:ptCount val="1"/>
                <c:pt idx="0">
                  <c:v>Phát hành đại chúng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Sheet1!$I$3:$I$7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Sheet1!$K$3:$K$7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14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6E-4042-96AB-D6C9E29C22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1"/>
        <c:overlap val="100"/>
        <c:axId val="496576288"/>
        <c:axId val="496581208"/>
      </c:barChart>
      <c:lineChart>
        <c:grouping val="standard"/>
        <c:varyColors val="0"/>
        <c:ser>
          <c:idx val="2"/>
          <c:order val="2"/>
          <c:tx>
            <c:strRef>
              <c:f>Sheet1!$L$2</c:f>
              <c:strCache>
                <c:ptCount val="1"/>
                <c:pt idx="0">
                  <c:v>Tăng trưởng YoY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Sheet1!$I$3:$I$7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Sheet1!$L$3:$L$7</c:f>
              <c:numCache>
                <c:formatCode>General</c:formatCode>
                <c:ptCount val="5"/>
                <c:pt idx="0">
                  <c:v>1.4</c:v>
                </c:pt>
                <c:pt idx="1">
                  <c:v>0.19</c:v>
                </c:pt>
                <c:pt idx="2">
                  <c:v>1.1499999999999999</c:v>
                </c:pt>
                <c:pt idx="3">
                  <c:v>0.41</c:v>
                </c:pt>
                <c:pt idx="4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76E-4042-96AB-D6C9E29C22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4988800"/>
        <c:axId val="554980272"/>
      </c:lineChart>
      <c:catAx>
        <c:axId val="4965762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1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i="1"/>
                  <a:t>Nguồn: UBCK</a:t>
                </a:r>
                <a:r>
                  <a:rPr lang="en-US" sz="900" i="1" baseline="0"/>
                  <a:t> </a:t>
                </a:r>
                <a:endParaRPr lang="en-US" sz="900" i="1"/>
              </a:p>
            </c:rich>
          </c:tx>
          <c:layout>
            <c:manualLayout>
              <c:xMode val="edge"/>
              <c:yMode val="edge"/>
              <c:x val="0.83812995405002466"/>
              <c:y val="0.9223053368328958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1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vi-V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496581208"/>
        <c:crosses val="autoZero"/>
        <c:auto val="1"/>
        <c:lblAlgn val="ctr"/>
        <c:lblOffset val="100"/>
        <c:noMultiLvlLbl val="0"/>
      </c:catAx>
      <c:valAx>
        <c:axId val="4965812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/>
                  <a:t>Nghìn</a:t>
                </a:r>
                <a:r>
                  <a:rPr lang="en-US" sz="900" baseline="0"/>
                  <a:t> t</a:t>
                </a:r>
                <a:r>
                  <a:rPr lang="en-US" sz="900"/>
                  <a:t>ỷ</a:t>
                </a:r>
                <a:r>
                  <a:rPr lang="en-US" sz="900" baseline="0"/>
                  <a:t> đồng</a:t>
                </a:r>
                <a:endParaRPr lang="en-US" sz="900"/>
              </a:p>
            </c:rich>
          </c:tx>
          <c:layout>
            <c:manualLayout>
              <c:xMode val="edge"/>
              <c:yMode val="edge"/>
              <c:x val="3.5901359797784861E-3"/>
              <c:y val="0.278050743657042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vi-VN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496576288"/>
        <c:crosses val="autoZero"/>
        <c:crossBetween val="between"/>
        <c:majorUnit val="100"/>
      </c:valAx>
      <c:valAx>
        <c:axId val="554980272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554988800"/>
        <c:crosses val="max"/>
        <c:crossBetween val="between"/>
        <c:majorUnit val="0.4"/>
      </c:valAx>
      <c:catAx>
        <c:axId val="554988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54980272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6.3516326848747057E-2"/>
          <c:y val="0.81367804024496948"/>
          <c:w val="0.88431265165648942"/>
          <c:h val="0.100421697287839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vi-VN" sz="1000" b="1" i="0" u="none" strike="noStrike" baseline="0" dirty="0">
                <a:effectLst/>
              </a:rPr>
              <a:t>Thanh khoản bình quân mỗi phiên trên HoSE </a:t>
            </a:r>
            <a:endParaRPr lang="en-US" sz="1000" b="1" dirty="0"/>
          </a:p>
        </c:rich>
      </c:tx>
      <c:layout>
        <c:manualLayout>
          <c:xMode val="edge"/>
          <c:yMode val="edge"/>
          <c:x val="0.14571887346535098"/>
          <c:y val="3.60404905764227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>
        <c:manualLayout>
          <c:layoutTarget val="inner"/>
          <c:xMode val="edge"/>
          <c:yMode val="edge"/>
          <c:x val="0.14322852376926395"/>
          <c:y val="0.17777777777777778"/>
          <c:w val="0.8263854827599183"/>
          <c:h val="0.5113853893263342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Sheet1!$F$2:$F$17</c:f>
              <c:strCach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T1/2021</c:v>
                </c:pt>
                <c:pt idx="11">
                  <c:v>T2/2021</c:v>
                </c:pt>
                <c:pt idx="12">
                  <c:v>T3/2021</c:v>
                </c:pt>
                <c:pt idx="13">
                  <c:v>T4/2021</c:v>
                </c:pt>
                <c:pt idx="14">
                  <c:v>T5/2021</c:v>
                </c:pt>
                <c:pt idx="15">
                  <c:v>T6/2021</c:v>
                </c:pt>
              </c:strCache>
            </c:strRef>
          </c:cat>
          <c:val>
            <c:numRef>
              <c:f>Sheet1!$G$2:$G$17</c:f>
              <c:numCache>
                <c:formatCode>General</c:formatCode>
                <c:ptCount val="16"/>
                <c:pt idx="0">
                  <c:v>650</c:v>
                </c:pt>
                <c:pt idx="1">
                  <c:v>879</c:v>
                </c:pt>
                <c:pt idx="2">
                  <c:v>1065</c:v>
                </c:pt>
                <c:pt idx="3">
                  <c:v>2802</c:v>
                </c:pt>
                <c:pt idx="4">
                  <c:v>1825</c:v>
                </c:pt>
                <c:pt idx="5">
                  <c:v>2334</c:v>
                </c:pt>
                <c:pt idx="6">
                  <c:v>4122</c:v>
                </c:pt>
                <c:pt idx="7">
                  <c:v>5408</c:v>
                </c:pt>
                <c:pt idx="8">
                  <c:v>3915</c:v>
                </c:pt>
                <c:pt idx="9">
                  <c:v>6192</c:v>
                </c:pt>
                <c:pt idx="10">
                  <c:v>16795</c:v>
                </c:pt>
                <c:pt idx="11">
                  <c:v>13882</c:v>
                </c:pt>
                <c:pt idx="12">
                  <c:v>15397</c:v>
                </c:pt>
                <c:pt idx="13">
                  <c:v>18345</c:v>
                </c:pt>
                <c:pt idx="14">
                  <c:v>21936</c:v>
                </c:pt>
                <c:pt idx="15">
                  <c:v>23697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66-48C8-99F2-22977BBE19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1"/>
        <c:axId val="496576288"/>
        <c:axId val="496581208"/>
      </c:barChart>
      <c:catAx>
        <c:axId val="4965762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1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i="1"/>
                  <a:t>Nguồn: HOSE</a:t>
                </a:r>
                <a:r>
                  <a:rPr lang="en-US" sz="900" i="1" baseline="0"/>
                  <a:t> </a:t>
                </a:r>
                <a:endParaRPr lang="en-US" sz="900" i="1"/>
              </a:p>
            </c:rich>
          </c:tx>
          <c:layout>
            <c:manualLayout>
              <c:xMode val="edge"/>
              <c:yMode val="edge"/>
              <c:x val="0.81079433281102675"/>
              <c:y val="0.9223053368328958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1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vi-V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496581208"/>
        <c:crosses val="autoZero"/>
        <c:auto val="1"/>
        <c:lblAlgn val="ctr"/>
        <c:lblOffset val="100"/>
        <c:noMultiLvlLbl val="0"/>
      </c:catAx>
      <c:valAx>
        <c:axId val="4965812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/>
                  <a:t>Tỷ</a:t>
                </a:r>
                <a:r>
                  <a:rPr lang="en-US" sz="900" baseline="0"/>
                  <a:t> đồng</a:t>
                </a:r>
                <a:endParaRPr lang="en-US" sz="900"/>
              </a:p>
            </c:rich>
          </c:tx>
          <c:layout>
            <c:manualLayout>
              <c:xMode val="edge"/>
              <c:yMode val="edge"/>
              <c:x val="3.590201920038073E-3"/>
              <c:y val="0.311384076990376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vi-VN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496576288"/>
        <c:crosses val="autoZero"/>
        <c:crossBetween val="between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C1B12-CEF5-4F04-99C3-32D04B820C71}" type="datetimeFigureOut">
              <a:rPr lang="vi-VN" smtClean="0"/>
              <a:t>26/12/2021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9DB09-5CCE-478E-A32A-86E4386CE31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2902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B6F-2320-4225-A65A-C2F0940781A5}" type="datetime1">
              <a:rPr lang="vi-VN" smtClean="0"/>
              <a:t>26/12/2021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BC90-0AD0-45F0-8358-E04AC41D30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8987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03F3-48A0-444B-8A4F-E9E00470DD0D}" type="datetime1">
              <a:rPr lang="vi-VN" smtClean="0"/>
              <a:t>26/12/2021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BC90-0AD0-45F0-8358-E04AC41D30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1806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BBC6-9861-4083-B5F1-AA74FAD978ED}" type="datetime1">
              <a:rPr lang="vi-VN" smtClean="0"/>
              <a:t>26/12/2021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BC90-0AD0-45F0-8358-E04AC41D30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7986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 cap="none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defRPr>
            </a:lvl1pPr>
          </a:lstStyle>
          <a:p>
            <a:fld id="{A324BC90-0AD0-45F0-8358-E04AC41D3094}" type="slidenum">
              <a:rPr lang="vi-VN" smtClean="0"/>
              <a:pPr/>
              <a:t>‹#›</a:t>
            </a:fld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51879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CADB-8478-4A6F-A41F-18CEA67FDB84}" type="datetime1">
              <a:rPr lang="vi-VN" smtClean="0"/>
              <a:t>26/12/2021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BC90-0AD0-45F0-8358-E04AC41D30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818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34ED9-403C-4C1B-BA9B-91E39B434348}" type="datetime1">
              <a:rPr lang="vi-VN" smtClean="0"/>
              <a:t>26/12/2021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BC90-0AD0-45F0-8358-E04AC41D30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0527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862D-5E16-4480-9F2D-7099A65C736A}" type="datetime1">
              <a:rPr lang="vi-VN" smtClean="0"/>
              <a:t>26/12/2021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BC90-0AD0-45F0-8358-E04AC41D30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998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13EF-5F01-4204-8CA4-94511B22FF71}" type="datetime1">
              <a:rPr lang="vi-VN" smtClean="0"/>
              <a:t>26/12/2021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BC90-0AD0-45F0-8358-E04AC41D30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7064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165E-1978-4AFC-B7B9-318DCF70DC9E}" type="datetime1">
              <a:rPr lang="vi-VN" smtClean="0"/>
              <a:t>26/12/2021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BC90-0AD0-45F0-8358-E04AC41D30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259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4B157-85B0-49D3-8B54-A42D04515469}" type="datetime1">
              <a:rPr lang="vi-VN" smtClean="0"/>
              <a:t>26/12/2021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BC90-0AD0-45F0-8358-E04AC41D30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50148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45E0-5EB3-4DB2-9FF7-9F421CD0B3AC}" type="datetime1">
              <a:rPr lang="vi-VN" smtClean="0"/>
              <a:t>26/12/2021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BC90-0AD0-45F0-8358-E04AC41D30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41954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E8A2A-97EE-41BF-8E68-37B501BAC908}" type="datetime1">
              <a:rPr lang="vi-VN" smtClean="0"/>
              <a:t>26/12/2021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4BC90-0AD0-45F0-8358-E04AC41D30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7187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12350F3-DB83-413A-980B-1CEB92498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36943" y="7423904"/>
            <a:ext cx="4584113" cy="0"/>
          </a:xfrm>
          <a:prstGeom prst="line">
            <a:avLst/>
          </a:prstGeom>
          <a:ln w="19050">
            <a:solidFill>
              <a:srgbClr val="69A0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A860A0B6-177F-4DE4-9A29-6C3A7DD3EE0F}"/>
              </a:ext>
            </a:extLst>
          </p:cNvPr>
          <p:cNvSpPr/>
          <p:nvPr/>
        </p:nvSpPr>
        <p:spPr>
          <a:xfrm>
            <a:off x="5160723" y="0"/>
            <a:ext cx="1215025" cy="9905998"/>
          </a:xfrm>
          <a:prstGeom prst="rect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427DD2-807F-4A34-81D8-77F27C12D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53" y="3328105"/>
            <a:ext cx="6012496" cy="381267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3B24F99-C929-4B58-9A44-6ED81BEE8326}"/>
              </a:ext>
            </a:extLst>
          </p:cNvPr>
          <p:cNvSpPr/>
          <p:nvPr/>
        </p:nvSpPr>
        <p:spPr>
          <a:xfrm>
            <a:off x="482252" y="1616882"/>
            <a:ext cx="4678471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SỰ SÔI ĐỘNG CỦA </a:t>
            </a:r>
          </a:p>
          <a:p>
            <a:pPr algn="ctr"/>
            <a:r>
              <a:rPr lang="vi-VN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THỊ TRƯỜNG TÀI CHÍNH </a:t>
            </a:r>
          </a:p>
          <a:p>
            <a:pPr algn="ctr"/>
            <a:r>
              <a:rPr lang="vi-VN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NĂM 2020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0" name="Half Frame 9">
            <a:extLst>
              <a:ext uri="{FF2B5EF4-FFF2-40B4-BE49-F238E27FC236}">
                <a16:creationId xmlns:a16="http://schemas.microsoft.com/office/drawing/2014/main" id="{24C106F3-3D07-4890-8E0F-CCA1CB8C9087}"/>
              </a:ext>
            </a:extLst>
          </p:cNvPr>
          <p:cNvSpPr/>
          <p:nvPr/>
        </p:nvSpPr>
        <p:spPr>
          <a:xfrm>
            <a:off x="0" y="0"/>
            <a:ext cx="2379945" cy="613775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12" name="Half Frame 11">
            <a:extLst>
              <a:ext uri="{FF2B5EF4-FFF2-40B4-BE49-F238E27FC236}">
                <a16:creationId xmlns:a16="http://schemas.microsoft.com/office/drawing/2014/main" id="{F6A957C0-6F5A-4F11-8724-AD84456106C2}"/>
              </a:ext>
            </a:extLst>
          </p:cNvPr>
          <p:cNvSpPr/>
          <p:nvPr/>
        </p:nvSpPr>
        <p:spPr>
          <a:xfrm rot="10800000">
            <a:off x="4653419" y="9254659"/>
            <a:ext cx="2204581" cy="651341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215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C301B12-E603-4C9D-9852-C28C485C95AD}"/>
              </a:ext>
            </a:extLst>
          </p:cNvPr>
          <p:cNvSpPr txBox="1"/>
          <p:nvPr/>
        </p:nvSpPr>
        <p:spPr>
          <a:xfrm>
            <a:off x="28648" y="1952961"/>
            <a:ext cx="6815025" cy="179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ngân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hàng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lãi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kỷ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lục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lợi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nhuận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ngân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hàng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qua.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Thị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khoán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thăng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vượt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trội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tiền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chảy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khoán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Nam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khoán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trưởng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tháng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qua. Thanh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khoản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kỷ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lục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sức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hấp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Nam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vi-VN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vi-V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F59E49-FCC5-428A-8CFB-6C068B3E22DD}"/>
              </a:ext>
            </a:extLst>
          </p:cNvPr>
          <p:cNvSpPr/>
          <p:nvPr/>
        </p:nvSpPr>
        <p:spPr>
          <a:xfrm>
            <a:off x="-1" y="3883068"/>
            <a:ext cx="3486300" cy="60229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D5A60F63-1546-43CB-AAB1-3AB6A59CAC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0327295"/>
              </p:ext>
            </p:extLst>
          </p:nvPr>
        </p:nvGraphicFramePr>
        <p:xfrm>
          <a:off x="28648" y="6957166"/>
          <a:ext cx="3514953" cy="2763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A515586-4270-4951-9C0A-17FD171729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8340846"/>
              </p:ext>
            </p:extLst>
          </p:nvPr>
        </p:nvGraphicFramePr>
        <p:xfrm>
          <a:off x="14321" y="3473673"/>
          <a:ext cx="3443326" cy="3074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0604FB35-AB5B-40F3-8F7B-965B4B2EA552}"/>
              </a:ext>
            </a:extLst>
          </p:cNvPr>
          <p:cNvSpPr txBox="1"/>
          <p:nvPr/>
        </p:nvSpPr>
        <p:spPr>
          <a:xfrm>
            <a:off x="3471969" y="6040424"/>
            <a:ext cx="3457651" cy="2935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tháng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6/2021,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khoản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quân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phiên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HoSE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23.697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tỷ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phiên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gấp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2020.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doanh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mùa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bội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thù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2020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429.500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tỷ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28,3% so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2019.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lãi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suất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tiền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gởi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ngân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hàng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lựa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endParaRPr lang="vi-V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vi-VN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4F40782-772E-4703-9427-22E8905010EC}"/>
              </a:ext>
            </a:extLst>
          </p:cNvPr>
          <p:cNvSpPr txBox="1"/>
          <p:nvPr/>
        </p:nvSpPr>
        <p:spPr>
          <a:xfrm>
            <a:off x="3436160" y="8505940"/>
            <a:ext cx="3443326" cy="1465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Song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ty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quản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tục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mô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tháng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6/2020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quản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ty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quản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358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nghìn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tỷ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gần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2015.</a:t>
            </a:r>
            <a:endParaRPr lang="vi-V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B1555C-5164-4943-B72D-346CBF017F4B}"/>
              </a:ext>
            </a:extLst>
          </p:cNvPr>
          <p:cNvSpPr txBox="1"/>
          <p:nvPr/>
        </p:nvSpPr>
        <p:spPr>
          <a:xfrm>
            <a:off x="3486299" y="3192144"/>
            <a:ext cx="3328725" cy="2848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2020-2021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xem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niên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Covid-19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bùng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Nam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riêng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sụt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giảm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mất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kèm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rủi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Nam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sôi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càng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vi-VN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B4F0637-0A41-4CA8-9A99-9385C61A09EC}"/>
              </a:ext>
            </a:extLst>
          </p:cNvPr>
          <p:cNvSpPr txBox="1"/>
          <p:nvPr/>
        </p:nvSpPr>
        <p:spPr>
          <a:xfrm>
            <a:off x="0" y="59580"/>
            <a:ext cx="826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>
                <a:solidFill>
                  <a:schemeClr val="accent5">
                    <a:lumMod val="75000"/>
                  </a:schemeClr>
                </a:solidFill>
              </a:rPr>
              <a:t>2020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3029F82-2173-42B7-B28B-AFE4FE21D84E}"/>
              </a:ext>
            </a:extLst>
          </p:cNvPr>
          <p:cNvCxnSpPr>
            <a:cxnSpLocks/>
          </p:cNvCxnSpPr>
          <p:nvPr/>
        </p:nvCxnSpPr>
        <p:spPr>
          <a:xfrm>
            <a:off x="809962" y="0"/>
            <a:ext cx="0" cy="53217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9465429-CE8F-41C7-A6DB-F96C97662A2E}"/>
              </a:ext>
            </a:extLst>
          </p:cNvPr>
          <p:cNvSpPr txBox="1"/>
          <p:nvPr/>
        </p:nvSpPr>
        <p:spPr>
          <a:xfrm>
            <a:off x="826715" y="-57081"/>
            <a:ext cx="4334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200" dirty="0">
                <a:solidFill>
                  <a:schemeClr val="accent5">
                    <a:lumMod val="75000"/>
                  </a:schemeClr>
                </a:solidFill>
              </a:rPr>
              <a:t>Sự sôi động của thị trường</a:t>
            </a:r>
            <a:r>
              <a:rPr lang="vi-VN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r>
              <a:rPr lang="vi-VN" dirty="0">
                <a:solidFill>
                  <a:schemeClr val="accent5">
                    <a:lumMod val="75000"/>
                  </a:schemeClr>
                </a:solidFill>
              </a:rPr>
              <a:t>TÀI CHÍNH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C04618A-701B-4503-B987-17B34C6A74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48" y="589251"/>
            <a:ext cx="6829352" cy="1465514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303066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407</Words>
  <Application>Microsoft Office PowerPoint</Application>
  <PresentationFormat>A4 Paper (210x297 mm)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Thị Minh Hòa</dc:creator>
  <cp:lastModifiedBy>Phạm Thị Minh Hòa</cp:lastModifiedBy>
  <cp:revision>2</cp:revision>
  <dcterms:created xsi:type="dcterms:W3CDTF">2021-12-26T08:22:41Z</dcterms:created>
  <dcterms:modified xsi:type="dcterms:W3CDTF">2021-12-26T10:24:07Z</dcterms:modified>
</cp:coreProperties>
</file>